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72" r:id="rId3"/>
    <p:sldId id="257" r:id="rId4"/>
    <p:sldId id="264" r:id="rId5"/>
    <p:sldId id="262" r:id="rId6"/>
    <p:sldId id="261" r:id="rId7"/>
    <p:sldId id="258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55" autoAdjust="0"/>
    <p:restoredTop sz="94694"/>
  </p:normalViewPr>
  <p:slideViewPr>
    <p:cSldViewPr snapToGrid="0">
      <p:cViewPr varScale="1">
        <p:scale>
          <a:sx n="103" d="100"/>
          <a:sy n="103" d="100"/>
        </p:scale>
        <p:origin x="1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1E7020-A7F8-6585-4669-3429AEF892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C595D4F-4356-7627-A0D6-DA4B749D01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3184FF-0057-25BA-0F41-CB6948FBB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4B231-8E32-B049-B23D-DFDA4DB62ECA}" type="datetimeFigureOut">
              <a:rPr kumimoji="1" lang="zh-CN" altLang="en-US" smtClean="0"/>
              <a:t>2024/10/28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E7556F-4DA2-2062-C83A-07E3EA3D7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CAC28A-0C86-EB43-BF18-EB9EA03B6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8858A-8ECA-C74F-B53D-400663A5F64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24389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2DB0C7-D78F-159C-3433-21F4CC2B0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AD85B8C-2983-2B45-5312-AF65E5B0EF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773B30-C6F2-54B5-F5BB-F13BB566E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4B231-8E32-B049-B23D-DFDA4DB62ECA}" type="datetimeFigureOut">
              <a:rPr kumimoji="1" lang="zh-CN" altLang="en-US" smtClean="0"/>
              <a:t>2024/10/28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C34078-AB0E-54E9-D203-A7189DC7C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EAEDE2-4411-41D8-26A0-A87D948C5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8858A-8ECA-C74F-B53D-400663A5F64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2888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0F98473-4406-0765-C778-33C111CF2D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1954E66-B7EA-F144-E9FF-D707545D55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89DC13-99CA-FBC4-4C0D-D719C228A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4B231-8E32-B049-B23D-DFDA4DB62ECA}" type="datetimeFigureOut">
              <a:rPr kumimoji="1" lang="zh-CN" altLang="en-US" smtClean="0"/>
              <a:t>2024/10/28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AB1C69-01FC-935A-ED5D-3713D8365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5E6F14-8DAF-759E-5F2B-495F7FA6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8858A-8ECA-C74F-B53D-400663A5F64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8522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4D7670-1A9E-DF00-3EAE-6B115C917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BE6C557-07DC-5DC5-E0C3-5B267465A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FDA721D-AC8A-F004-AB11-0EF6C40B0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4B231-8E32-B049-B23D-DFDA4DB62ECA}" type="datetimeFigureOut">
              <a:rPr kumimoji="1" lang="zh-CN" altLang="en-US" smtClean="0"/>
              <a:t>2024/10/28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CAA783-5932-672B-B92B-F72AA1EA9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1EA6DA-538A-3F7E-859D-B13D6298B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8858A-8ECA-C74F-B53D-400663A5F64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18939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CDECF2-594A-402C-84B1-06C73BE8B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F7848FD-42FF-10EA-D589-CB833A623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A65DAA-2618-4B11-A93B-EF4926598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4B231-8E32-B049-B23D-DFDA4DB62ECA}" type="datetimeFigureOut">
              <a:rPr kumimoji="1" lang="zh-CN" altLang="en-US" smtClean="0"/>
              <a:t>2024/10/28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0D4BF9-6B72-B764-1B23-F19D33C56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A1855C-EDEB-7FDA-D0D4-CEE1088D4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8858A-8ECA-C74F-B53D-400663A5F64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9569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6CBEF5-AF9E-DDFF-3E00-4C5DBDA51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458130-AE29-49D0-C33F-BE1058E8AB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E587B86-04AD-E9FD-42AE-567F1B3EB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0542EBA-ECEC-F69E-9503-808245ED1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4B231-8E32-B049-B23D-DFDA4DB62ECA}" type="datetimeFigureOut">
              <a:rPr kumimoji="1" lang="zh-CN" altLang="en-US" smtClean="0"/>
              <a:t>2024/10/28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79FEC4B-6979-B70E-1CE0-D1F91C3A6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2CEAACB-A5BD-5EE2-337E-87A4AE93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8858A-8ECA-C74F-B53D-400663A5F64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40091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AF1A37-1488-F5B4-6D83-D95C45410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8199C0F-BFC9-04D3-98C6-CED0531866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8AE6970-BE59-77BA-776D-BA8E238372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CC1ADF0-33B2-61FF-EAC1-82C950AA39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DBA8C3A-B5FF-507B-C2CE-308984E7D2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FC61B40-2FF2-4E3B-0F6E-0EF5EC826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4B231-8E32-B049-B23D-DFDA4DB62ECA}" type="datetimeFigureOut">
              <a:rPr kumimoji="1" lang="zh-CN" altLang="en-US" smtClean="0"/>
              <a:t>2024/10/28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D57167E-0748-8698-8817-B7F22A1E2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A991E74-B9D9-3E99-CAC8-2FD06C558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8858A-8ECA-C74F-B53D-400663A5F64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5268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927178-90F9-C504-6799-1D77A8953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92D2903-9C16-7852-771A-CBB3A5874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4B231-8E32-B049-B23D-DFDA4DB62ECA}" type="datetimeFigureOut">
              <a:rPr kumimoji="1" lang="zh-CN" altLang="en-US" smtClean="0"/>
              <a:t>2024/10/28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1E58C4D-E2ED-F301-33B7-0F10A9EC9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B3C1550-916E-3B63-DA0C-CDF856889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8858A-8ECA-C74F-B53D-400663A5F64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1329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3C40802-6A17-7C7B-86B1-B20EBAEC4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4B231-8E32-B049-B23D-DFDA4DB62ECA}" type="datetimeFigureOut">
              <a:rPr kumimoji="1" lang="zh-CN" altLang="en-US" smtClean="0"/>
              <a:t>2024/10/28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5B0AB23-D57A-6220-6955-5705EA4E4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CA5A218-E8DD-094C-E8B8-F2F4D640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8858A-8ECA-C74F-B53D-400663A5F64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90077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D1E556-5D97-F3EA-0E85-94D0DDB1E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BB25CA-F59F-0C39-E50F-8CE7DBDC2B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01A0654-C23A-A1D2-D093-E4D8D31802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47C3770-C4F6-C898-D1E3-CBCD3FDD1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4B231-8E32-B049-B23D-DFDA4DB62ECA}" type="datetimeFigureOut">
              <a:rPr kumimoji="1" lang="zh-CN" altLang="en-US" smtClean="0"/>
              <a:t>2024/10/28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BF13B30-AD32-2663-D902-87EEE3EBC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50297FD-C127-8B01-3F63-0343DB54C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8858A-8ECA-C74F-B53D-400663A5F64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48141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7F933C-A1A5-7AF3-EC6B-595C9AEFE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ECE0A6F-EA99-9FB4-EA82-0F1A24A2D6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93F84E3-1761-14EB-84EF-5335222A9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074A76C-E84D-6597-9380-A6AEF75E9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4B231-8E32-B049-B23D-DFDA4DB62ECA}" type="datetimeFigureOut">
              <a:rPr kumimoji="1" lang="zh-CN" altLang="en-US" smtClean="0"/>
              <a:t>2024/10/28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A84E15F-C64C-7C62-7EE1-939B9CC80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EE89FF6-D09A-6E80-DADA-C5D1A7357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8858A-8ECA-C74F-B53D-400663A5F64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27042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D7D1CC2-8601-BBE2-D0EC-C56077911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76CD77-81BB-B4ED-B3FD-EFCF2626C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6131D3-BD2B-8E4F-585B-D69AB94527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4B231-8E32-B049-B23D-DFDA4DB62ECA}" type="datetimeFigureOut">
              <a:rPr kumimoji="1" lang="zh-CN" altLang="en-US" smtClean="0"/>
              <a:t>2024/10/28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911DB0-24E4-0C28-F822-61984B5855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A2215E-09D9-E1EE-AC66-860A661E4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C8858A-8ECA-C74F-B53D-400663A5F64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24637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c_zhou@zju.edu.cn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12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NULL"/><Relationship Id="rId5" Type="http://schemas.openxmlformats.org/officeDocument/2006/relationships/image" Target="NULL"/><Relationship Id="rId10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Relationship Id="rId14" Type="http://schemas.openxmlformats.org/officeDocument/2006/relationships/image" Target="NUL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47ECDD6-7585-4EC5-A84E-5CF6255D23F0}"/>
              </a:ext>
            </a:extLst>
          </p:cNvPr>
          <p:cNvSpPr txBox="1"/>
          <p:nvPr/>
        </p:nvSpPr>
        <p:spPr>
          <a:xfrm>
            <a:off x="1394460" y="1042360"/>
            <a:ext cx="9261842" cy="4828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2024-2025</a:t>
            </a:r>
            <a:r>
              <a:rPr lang="zh-CN" altLang="en-US" sz="28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秋季学期</a:t>
            </a:r>
            <a:endParaRPr lang="en-US" altLang="zh-CN" sz="2800" b="1" dirty="0">
              <a:solidFill>
                <a:srgbClr val="0046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48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48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机器人学</a:t>
            </a:r>
            <a:r>
              <a:rPr lang="en-US" altLang="zh-CN" sz="48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zh-CN" altLang="en-US" sz="48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强化训练与实践</a:t>
            </a:r>
            <a:r>
              <a:rPr lang="en-US" altLang="zh-CN" sz="48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</a:p>
          <a:p>
            <a:pPr algn="ctr">
              <a:lnSpc>
                <a:spcPct val="150000"/>
              </a:lnSpc>
            </a:pPr>
            <a:endParaRPr lang="en-US" altLang="zh-CN" sz="2800" b="1" dirty="0"/>
          </a:p>
          <a:p>
            <a:pPr algn="ctr">
              <a:lnSpc>
                <a:spcPct val="150000"/>
              </a:lnSpc>
            </a:pPr>
            <a:r>
              <a:rPr lang="zh-CN" altLang="en-US" sz="32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周春琳</a:t>
            </a:r>
            <a:endParaRPr lang="en-US" altLang="zh-CN" sz="3200" b="1" dirty="0">
              <a:solidFill>
                <a:srgbClr val="0046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2400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c_zhou@zju.edu.cn</a:t>
            </a:r>
            <a:endParaRPr lang="en-US" altLang="zh-CN" sz="2400" dirty="0">
              <a:solidFill>
                <a:srgbClr val="0046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智能系统与控制研究所</a:t>
            </a:r>
            <a:r>
              <a:rPr lang="en-US" altLang="zh-CN" sz="2400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218</a:t>
            </a:r>
            <a:r>
              <a:rPr lang="zh-CN" altLang="en-US" sz="2400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室</a:t>
            </a:r>
          </a:p>
          <a:p>
            <a:pPr algn="ctr">
              <a:lnSpc>
                <a:spcPct val="150000"/>
              </a:lnSpc>
            </a:pPr>
            <a:endParaRPr lang="en-US" altLang="zh-CN" sz="2400" dirty="0">
              <a:solidFill>
                <a:srgbClr val="0046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1311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D6D7111-E7D5-4A04-9DCD-91C791863D34}"/>
              </a:ext>
            </a:extLst>
          </p:cNvPr>
          <p:cNvSpPr txBox="1"/>
          <p:nvPr/>
        </p:nvSpPr>
        <p:spPr>
          <a:xfrm>
            <a:off x="502805" y="132609"/>
            <a:ext cx="10263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zh-CN" altLang="en-US" sz="40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  <a:r>
              <a:rPr lang="en-US" altLang="zh-CN" sz="40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40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：单关节力控制实验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77C6E92-FC70-41CD-889E-ADB120510C4A}"/>
              </a:ext>
            </a:extLst>
          </p:cNvPr>
          <p:cNvSpPr/>
          <p:nvPr/>
        </p:nvSpPr>
        <p:spPr>
          <a:xfrm>
            <a:off x="570607" y="1133845"/>
            <a:ext cx="4432089" cy="4620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设计速度控制算法，控制一个机器人关节以恒定速度连续旋转，转速控制精度</a:t>
            </a:r>
            <a:r>
              <a:rPr lang="en-US" altLang="zh-CN" dirty="0"/>
              <a:t>&lt;2%</a:t>
            </a:r>
            <a:r>
              <a:rPr lang="zh-CN" altLang="en-US" dirty="0"/>
              <a:t>；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设计力控制算法，在关节连续旋转过程中施加任意的阻力，关节能够实现柔顺适应；当阻力消失后，关节能够继续维持连续旋转；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在给定的参考代码基础上，调节控制器参数，观察力控制效果；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Font typeface="+mj-lt"/>
              <a:buAutoNum type="arabicPeriod" startAt="2"/>
            </a:pPr>
            <a:r>
              <a:rPr lang="zh-CN" altLang="en-US" dirty="0"/>
              <a:t>分组完成实验，每组提交一份实验报告，内容不超过</a:t>
            </a:r>
            <a:r>
              <a:rPr lang="en-US" altLang="zh-CN" dirty="0"/>
              <a:t>4</a:t>
            </a:r>
            <a:r>
              <a:rPr lang="zh-CN" altLang="en-US" dirty="0"/>
              <a:t>页；</a:t>
            </a:r>
            <a:endParaRPr lang="en-US" altLang="zh-CN" dirty="0"/>
          </a:p>
        </p:txBody>
      </p:sp>
      <p:pic>
        <p:nvPicPr>
          <p:cNvPr id="7" name="1d0cdf4a663fc381cf0490d98fd169c4">
            <a:hlinkClick r:id="" action="ppaction://media"/>
            <a:extLst>
              <a:ext uri="{FF2B5EF4-FFF2-40B4-BE49-F238E27FC236}">
                <a16:creationId xmlns:a16="http://schemas.microsoft.com/office/drawing/2014/main" id="{6A1D891E-53C7-4C30-950A-EE47A4DF21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1357536"/>
            <a:ext cx="5515639" cy="4142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005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86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8A08C0D5-0D6D-6AC3-9687-B0E0D43A6C67}"/>
              </a:ext>
            </a:extLst>
          </p:cNvPr>
          <p:cNvSpPr txBox="1"/>
          <p:nvPr/>
        </p:nvSpPr>
        <p:spPr>
          <a:xfrm>
            <a:off x="504093" y="1075693"/>
            <a:ext cx="5810568" cy="54448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摆臂</a:t>
            </a:r>
            <a:r>
              <a:rPr lang="zh-CN" altLang="en-US" b="0" i="0" u="none" strike="noStrike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启动电源之前，手动将其置于图示的零位置状态；</a:t>
            </a:r>
            <a:endParaRPr lang="en-US" altLang="zh-CN" b="0" i="0" u="none" strike="noStrike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使用过程中务必注意用电安全，禁止用手指触碰电源；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在进行实验前，确保四个气泵的气压都处于安全线内，确保摆臂工作空间中没有其他物体；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在进行实验时，不要进入摆臂工作空间，不要低头查看，以防被摆臂碰到；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电机限速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5rad/s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，在实际使用过程中切记不要长时间运动在超过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3rad/s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的速度上，以保证实验安全；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注意在实验过程中时刻准备急停，以便保证摆臂不会因为失控打到同学；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在不进行实验时，使电机处于失能状态，以免电机长时间工作而发热；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在实验完之后一定要将电源开关关闭。</a:t>
            </a:r>
          </a:p>
        </p:txBody>
      </p:sp>
      <p:pic>
        <p:nvPicPr>
          <p:cNvPr id="3" name="图片 2" descr="图片包含 室内, 小, 冰箱, 桌子&#10;&#10;描述已自动生成">
            <a:extLst>
              <a:ext uri="{FF2B5EF4-FFF2-40B4-BE49-F238E27FC236}">
                <a16:creationId xmlns:a16="http://schemas.microsoft.com/office/drawing/2014/main" id="{13C915CC-8430-A070-F20A-F5E82C3E1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1180" y="1196009"/>
            <a:ext cx="5239370" cy="392798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5FF0088-6FEA-4312-BB82-A4BD3C36B02A}"/>
              </a:ext>
            </a:extLst>
          </p:cNvPr>
          <p:cNvSpPr txBox="1"/>
          <p:nvPr/>
        </p:nvSpPr>
        <p:spPr>
          <a:xfrm>
            <a:off x="502805" y="132609"/>
            <a:ext cx="10263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zh-CN" altLang="en-US" sz="40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操作注意事项</a:t>
            </a:r>
          </a:p>
        </p:txBody>
      </p:sp>
    </p:spTree>
    <p:extLst>
      <p:ext uri="{BB962C8B-B14F-4D97-AF65-F5344CB8AC3E}">
        <p14:creationId xmlns:p14="http://schemas.microsoft.com/office/powerpoint/2010/main" val="3694858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F5D73FF1-B224-41FD-A621-8A9D8EB7CF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4697" y="1009181"/>
            <a:ext cx="7490584" cy="5479461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C487723-75FF-4F33-8760-EE6865174D22}"/>
              </a:ext>
            </a:extLst>
          </p:cNvPr>
          <p:cNvSpPr txBox="1"/>
          <p:nvPr/>
        </p:nvSpPr>
        <p:spPr>
          <a:xfrm>
            <a:off x="502805" y="132609"/>
            <a:ext cx="10263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zh-CN" altLang="en-US" sz="40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力控制框架</a:t>
            </a:r>
          </a:p>
        </p:txBody>
      </p:sp>
    </p:spTree>
    <p:extLst>
      <p:ext uri="{BB962C8B-B14F-4D97-AF65-F5344CB8AC3E}">
        <p14:creationId xmlns:p14="http://schemas.microsoft.com/office/powerpoint/2010/main" val="3889250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667B5E0-A61B-C198-F47C-B92CD29B2AE3}"/>
              </a:ext>
            </a:extLst>
          </p:cNvPr>
          <p:cNvSpPr txBox="1"/>
          <p:nvPr/>
        </p:nvSpPr>
        <p:spPr>
          <a:xfrm>
            <a:off x="504092" y="489411"/>
            <a:ext cx="230192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阻抗控制器</a:t>
            </a:r>
          </a:p>
        </p:txBody>
      </p:sp>
      <p:pic>
        <p:nvPicPr>
          <p:cNvPr id="1026" name="图片 1">
            <a:extLst>
              <a:ext uri="{FF2B5EF4-FFF2-40B4-BE49-F238E27FC236}">
                <a16:creationId xmlns:a16="http://schemas.microsoft.com/office/drawing/2014/main" id="{6930D302-0391-CB85-08B3-B0490208EF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75" y="1852594"/>
            <a:ext cx="3972913" cy="2350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8" name="组合 17">
            <a:extLst>
              <a:ext uri="{FF2B5EF4-FFF2-40B4-BE49-F238E27FC236}">
                <a16:creationId xmlns:a16="http://schemas.microsoft.com/office/drawing/2014/main" id="{3C507551-4175-998A-4AE8-710ED05AB518}"/>
              </a:ext>
            </a:extLst>
          </p:cNvPr>
          <p:cNvGrpSpPr/>
          <p:nvPr/>
        </p:nvGrpSpPr>
        <p:grpSpPr>
          <a:xfrm>
            <a:off x="5169878" y="1012631"/>
            <a:ext cx="6458903" cy="4427386"/>
            <a:chOff x="5133754" y="679927"/>
            <a:chExt cx="6155836" cy="3982815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644A2FD7-F94B-4E44-753C-B4D2CB84AF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03555" y="679927"/>
              <a:ext cx="6017123" cy="2216835"/>
            </a:xfrm>
            <a:prstGeom prst="rect">
              <a:avLst/>
            </a:prstGeom>
          </p:spPr>
        </p:pic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87CABB29-63FD-3B76-0617-C4200F15A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33754" y="2945623"/>
              <a:ext cx="6155836" cy="17171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428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26A9FF0A-0730-955D-4234-295DFA6D0940}"/>
              </a:ext>
            </a:extLst>
          </p:cNvPr>
          <p:cNvCxnSpPr>
            <a:cxnSpLocks/>
            <a:endCxn id="201" idx="2"/>
          </p:cNvCxnSpPr>
          <p:nvPr/>
        </p:nvCxnSpPr>
        <p:spPr>
          <a:xfrm>
            <a:off x="827141" y="3782873"/>
            <a:ext cx="1306603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FA98893A-AAD4-AE72-8A9F-4ECFD24020D2}"/>
              </a:ext>
            </a:extLst>
          </p:cNvPr>
          <p:cNvGrpSpPr/>
          <p:nvPr/>
        </p:nvGrpSpPr>
        <p:grpSpPr>
          <a:xfrm>
            <a:off x="5527207" y="2255589"/>
            <a:ext cx="314227" cy="315061"/>
            <a:chOff x="2909455" y="2169757"/>
            <a:chExt cx="314696" cy="314696"/>
          </a:xfrm>
        </p:grpSpPr>
        <p:sp>
          <p:nvSpPr>
            <p:cNvPr id="62" name="椭圆 61">
              <a:extLst>
                <a:ext uri="{FF2B5EF4-FFF2-40B4-BE49-F238E27FC236}">
                  <a16:creationId xmlns:a16="http://schemas.microsoft.com/office/drawing/2014/main" id="{A5725042-4568-302C-4889-2A5F8D005720}"/>
                </a:ext>
              </a:extLst>
            </p:cNvPr>
            <p:cNvSpPr/>
            <p:nvPr/>
          </p:nvSpPr>
          <p:spPr>
            <a:xfrm>
              <a:off x="2909455" y="2169757"/>
              <a:ext cx="314696" cy="314696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1D572D2E-A614-F8E0-1A4A-DB4931171CA5}"/>
                </a:ext>
              </a:extLst>
            </p:cNvPr>
            <p:cNvCxnSpPr>
              <a:cxnSpLocks/>
              <a:stCxn id="62" idx="1"/>
              <a:endCxn id="62" idx="5"/>
            </p:cNvCxnSpPr>
            <p:nvPr/>
          </p:nvCxnSpPr>
          <p:spPr>
            <a:xfrm>
              <a:off x="2955541" y="2215843"/>
              <a:ext cx="222524" cy="22252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BE15FA11-9B01-3D48-397F-8A94BC0A232E}"/>
                </a:ext>
              </a:extLst>
            </p:cNvPr>
            <p:cNvCxnSpPr>
              <a:cxnSpLocks/>
              <a:stCxn id="62" idx="7"/>
              <a:endCxn id="62" idx="3"/>
            </p:cNvCxnSpPr>
            <p:nvPr/>
          </p:nvCxnSpPr>
          <p:spPr>
            <a:xfrm flipH="1">
              <a:off x="2955541" y="2215843"/>
              <a:ext cx="222524" cy="22252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矩形 29">
            <a:extLst>
              <a:ext uri="{FF2B5EF4-FFF2-40B4-BE49-F238E27FC236}">
                <a16:creationId xmlns:a16="http://schemas.microsoft.com/office/drawing/2014/main" id="{AE36D2F2-D8E2-AEE4-0C81-17617E2CE497}"/>
              </a:ext>
            </a:extLst>
          </p:cNvPr>
          <p:cNvSpPr/>
          <p:nvPr/>
        </p:nvSpPr>
        <p:spPr>
          <a:xfrm>
            <a:off x="5320980" y="1408254"/>
            <a:ext cx="4318319" cy="1614124"/>
          </a:xfrm>
          <a:prstGeom prst="rect">
            <a:avLst/>
          </a:prstGeom>
          <a:noFill/>
          <a:ln w="1270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B87C235B-25F1-4D74-FA19-F9821476CD25}"/>
              </a:ext>
            </a:extLst>
          </p:cNvPr>
          <p:cNvSpPr txBox="1"/>
          <p:nvPr/>
        </p:nvSpPr>
        <p:spPr>
          <a:xfrm>
            <a:off x="504092" y="489411"/>
            <a:ext cx="37385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基于速度的导纳控制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1267493F-D918-0488-3723-ADC8BD4EA6E4}"/>
              </a:ext>
            </a:extLst>
          </p:cNvPr>
          <p:cNvSpPr txBox="1"/>
          <p:nvPr/>
        </p:nvSpPr>
        <p:spPr>
          <a:xfrm>
            <a:off x="952116" y="4680468"/>
            <a:ext cx="10539046" cy="17054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根据上方过程图完成摆臂的</a:t>
            </a:r>
            <a:r>
              <a:rPr lang="zh-CN" altLang="en-US" b="0" i="0" u="none" strike="noStrike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力屈服实验</a:t>
            </a:r>
            <a:endParaRPr lang="en-US" altLang="zh-CN" b="0" i="0" u="none" strike="noStrike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输入期望的速度，如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1rad/s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通过辨识的方法，获取系统期望输出的力矩函数</a:t>
            </a:r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Fd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=f(pos)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b="0" i="0" u="none" strike="noStrike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调节</a:t>
            </a:r>
            <a:r>
              <a:rPr lang="en-US" altLang="zh-CN" b="0" i="0" u="none" strike="noStrike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M</a:t>
            </a:r>
            <a:r>
              <a:rPr lang="zh-CN" altLang="en-US" b="0" i="0" u="none" strike="noStrike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CN" b="0" i="0" u="none" strike="noStrike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D</a:t>
            </a:r>
            <a:r>
              <a:rPr lang="zh-CN" altLang="en-US" b="0" i="0" u="none" strike="noStrike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参数，以实现较为柔顺的力屈服效果</a:t>
            </a:r>
            <a:endParaRPr lang="en-US" altLang="zh-CN" b="0" i="0" u="none" strike="noStrike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1" name="文本框 70">
                <a:extLst>
                  <a:ext uri="{FF2B5EF4-FFF2-40B4-BE49-F238E27FC236}">
                    <a16:creationId xmlns:a16="http://schemas.microsoft.com/office/drawing/2014/main" id="{53F24B2F-1C0D-8B1E-3F21-CA1CFA3CF25C}"/>
                  </a:ext>
                </a:extLst>
              </p:cNvPr>
              <p:cNvSpPr txBox="1"/>
              <p:nvPr/>
            </p:nvSpPr>
            <p:spPr>
              <a:xfrm>
                <a:off x="10008896" y="2109101"/>
                <a:ext cx="19293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71" name="文本框 70">
                <a:extLst>
                  <a:ext uri="{FF2B5EF4-FFF2-40B4-BE49-F238E27FC236}">
                    <a16:creationId xmlns:a16="http://schemas.microsoft.com/office/drawing/2014/main" id="{53F24B2F-1C0D-8B1E-3F21-CA1CFA3CF2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08896" y="2109101"/>
                <a:ext cx="192937" cy="276999"/>
              </a:xfrm>
              <a:prstGeom prst="rect">
                <a:avLst/>
              </a:prstGeom>
              <a:blipFill>
                <a:blip r:embed="rId2"/>
                <a:stretch>
                  <a:fillRect l="-15625" t="-4444" r="-437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文本框 71">
                <a:extLst>
                  <a:ext uri="{FF2B5EF4-FFF2-40B4-BE49-F238E27FC236}">
                    <a16:creationId xmlns:a16="http://schemas.microsoft.com/office/drawing/2014/main" id="{5BAF391F-5CB9-DA8B-4BD0-73EF975CB296}"/>
                  </a:ext>
                </a:extLst>
              </p:cNvPr>
              <p:cNvSpPr txBox="1"/>
              <p:nvPr/>
            </p:nvSpPr>
            <p:spPr>
              <a:xfrm>
                <a:off x="5378594" y="2583562"/>
                <a:ext cx="23564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72" name="文本框 71">
                <a:extLst>
                  <a:ext uri="{FF2B5EF4-FFF2-40B4-BE49-F238E27FC236}">
                    <a16:creationId xmlns:a16="http://schemas.microsoft.com/office/drawing/2014/main" id="{5BAF391F-5CB9-DA8B-4BD0-73EF975CB2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8594" y="2583562"/>
                <a:ext cx="235641" cy="276999"/>
              </a:xfrm>
              <a:prstGeom prst="rect">
                <a:avLst/>
              </a:prstGeom>
              <a:blipFill>
                <a:blip r:embed="rId3"/>
                <a:stretch>
                  <a:fillRect l="-17949" r="-17949" b="-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" name="文本框 72">
                <a:extLst>
                  <a:ext uri="{FF2B5EF4-FFF2-40B4-BE49-F238E27FC236}">
                    <a16:creationId xmlns:a16="http://schemas.microsoft.com/office/drawing/2014/main" id="{020FF64B-6295-CB1A-0FC9-7FC2D88900AB}"/>
                  </a:ext>
                </a:extLst>
              </p:cNvPr>
              <p:cNvSpPr txBox="1"/>
              <p:nvPr/>
            </p:nvSpPr>
            <p:spPr>
              <a:xfrm>
                <a:off x="5393887" y="1803069"/>
                <a:ext cx="23564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73" name="文本框 72">
                <a:extLst>
                  <a:ext uri="{FF2B5EF4-FFF2-40B4-BE49-F238E27FC236}">
                    <a16:creationId xmlns:a16="http://schemas.microsoft.com/office/drawing/2014/main" id="{020FF64B-6295-CB1A-0FC9-7FC2D88900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3887" y="1803069"/>
                <a:ext cx="235641" cy="276999"/>
              </a:xfrm>
              <a:prstGeom prst="rect">
                <a:avLst/>
              </a:prstGeom>
              <a:blipFill>
                <a:blip r:embed="rId4"/>
                <a:stretch>
                  <a:fillRect l="-5263" r="-263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5" name="文本框 74">
                <a:extLst>
                  <a:ext uri="{FF2B5EF4-FFF2-40B4-BE49-F238E27FC236}">
                    <a16:creationId xmlns:a16="http://schemas.microsoft.com/office/drawing/2014/main" id="{FCF9C0A7-1E7B-6EF8-6A20-4CD242AE6F8A}"/>
                  </a:ext>
                </a:extLst>
              </p:cNvPr>
              <p:cNvSpPr txBox="1"/>
              <p:nvPr/>
            </p:nvSpPr>
            <p:spPr>
              <a:xfrm>
                <a:off x="1315727" y="3424975"/>
                <a:ext cx="30598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CN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i="1" dirty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US" altLang="zh-CN" b="0" i="1" dirty="0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75" name="文本框 74">
                <a:extLst>
                  <a:ext uri="{FF2B5EF4-FFF2-40B4-BE49-F238E27FC236}">
                    <a16:creationId xmlns:a16="http://schemas.microsoft.com/office/drawing/2014/main" id="{FCF9C0A7-1E7B-6EF8-6A20-4CD242AE6F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5727" y="3424975"/>
                <a:ext cx="305981" cy="276999"/>
              </a:xfrm>
              <a:prstGeom prst="rect">
                <a:avLst/>
              </a:prstGeom>
              <a:blipFill>
                <a:blip r:embed="rId5"/>
                <a:stretch>
                  <a:fillRect l="-10000" t="-4444" r="-6000" b="-1777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6" name="矩形 135">
            <a:extLst>
              <a:ext uri="{FF2B5EF4-FFF2-40B4-BE49-F238E27FC236}">
                <a16:creationId xmlns:a16="http://schemas.microsoft.com/office/drawing/2014/main" id="{C4D4B7BF-ADDF-13AD-D8F2-AED2B64F6243}"/>
              </a:ext>
            </a:extLst>
          </p:cNvPr>
          <p:cNvSpPr/>
          <p:nvPr/>
        </p:nvSpPr>
        <p:spPr>
          <a:xfrm>
            <a:off x="7774382" y="2087973"/>
            <a:ext cx="1358900" cy="66628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Actuator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37" name="矩形 136">
            <a:extLst>
              <a:ext uri="{FF2B5EF4-FFF2-40B4-BE49-F238E27FC236}">
                <a16:creationId xmlns:a16="http://schemas.microsoft.com/office/drawing/2014/main" id="{3130E6B2-6CF3-A26A-4B99-4FC89ECD1413}"/>
              </a:ext>
            </a:extLst>
          </p:cNvPr>
          <p:cNvSpPr/>
          <p:nvPr/>
        </p:nvSpPr>
        <p:spPr>
          <a:xfrm>
            <a:off x="6095594" y="2083027"/>
            <a:ext cx="1358900" cy="66628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PID</a:t>
            </a:r>
          </a:p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41" name="直接箭头连接符 140">
            <a:extLst>
              <a:ext uri="{FF2B5EF4-FFF2-40B4-BE49-F238E27FC236}">
                <a16:creationId xmlns:a16="http://schemas.microsoft.com/office/drawing/2014/main" id="{95D182D5-886F-E916-3C58-BDC6166F2A07}"/>
              </a:ext>
            </a:extLst>
          </p:cNvPr>
          <p:cNvCxnSpPr>
            <a:stCxn id="62" idx="6"/>
            <a:endCxn id="137" idx="1"/>
          </p:cNvCxnSpPr>
          <p:nvPr/>
        </p:nvCxnSpPr>
        <p:spPr>
          <a:xfrm>
            <a:off x="5841434" y="2413120"/>
            <a:ext cx="254160" cy="305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3" name="直接箭头连接符 142">
            <a:extLst>
              <a:ext uri="{FF2B5EF4-FFF2-40B4-BE49-F238E27FC236}">
                <a16:creationId xmlns:a16="http://schemas.microsoft.com/office/drawing/2014/main" id="{899A02C8-F1C4-0734-F8F1-43BDE0C9A781}"/>
              </a:ext>
            </a:extLst>
          </p:cNvPr>
          <p:cNvCxnSpPr>
            <a:stCxn id="137" idx="3"/>
            <a:endCxn id="136" idx="1"/>
          </p:cNvCxnSpPr>
          <p:nvPr/>
        </p:nvCxnSpPr>
        <p:spPr>
          <a:xfrm>
            <a:off x="7454494" y="2416172"/>
            <a:ext cx="319888" cy="494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0" name="连接符: 肘形 149">
            <a:extLst>
              <a:ext uri="{FF2B5EF4-FFF2-40B4-BE49-F238E27FC236}">
                <a16:creationId xmlns:a16="http://schemas.microsoft.com/office/drawing/2014/main" id="{14765A3D-A573-4DBC-0515-BD4E9B2EFC3A}"/>
              </a:ext>
            </a:extLst>
          </p:cNvPr>
          <p:cNvCxnSpPr>
            <a:stCxn id="136" idx="3"/>
            <a:endCxn id="62" idx="0"/>
          </p:cNvCxnSpPr>
          <p:nvPr/>
        </p:nvCxnSpPr>
        <p:spPr>
          <a:xfrm flipH="1" flipV="1">
            <a:off x="5684321" y="2255589"/>
            <a:ext cx="3448961" cy="165529"/>
          </a:xfrm>
          <a:prstGeom prst="bentConnector4">
            <a:avLst>
              <a:gd name="adj1" fmla="val -6628"/>
              <a:gd name="adj2" fmla="val 418644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直接箭头连接符 154">
            <a:extLst>
              <a:ext uri="{FF2B5EF4-FFF2-40B4-BE49-F238E27FC236}">
                <a16:creationId xmlns:a16="http://schemas.microsoft.com/office/drawing/2014/main" id="{663D8B82-E883-2B63-B0F6-B2C6A3120341}"/>
              </a:ext>
            </a:extLst>
          </p:cNvPr>
          <p:cNvCxnSpPr>
            <a:cxnSpLocks/>
            <a:stCxn id="136" idx="3"/>
          </p:cNvCxnSpPr>
          <p:nvPr/>
        </p:nvCxnSpPr>
        <p:spPr>
          <a:xfrm>
            <a:off x="9133282" y="2421118"/>
            <a:ext cx="201731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3" name="文本框 172">
                <a:extLst>
                  <a:ext uri="{FF2B5EF4-FFF2-40B4-BE49-F238E27FC236}">
                    <a16:creationId xmlns:a16="http://schemas.microsoft.com/office/drawing/2014/main" id="{F474FE54-8E8A-E67B-9C52-A46B3230F79F}"/>
                  </a:ext>
                </a:extLst>
              </p:cNvPr>
              <p:cNvSpPr txBox="1"/>
              <p:nvPr/>
            </p:nvSpPr>
            <p:spPr>
              <a:xfrm>
                <a:off x="1468718" y="2069252"/>
                <a:ext cx="30059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dirty="0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altLang="zh-CN" b="0" i="1" dirty="0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73" name="文本框 172">
                <a:extLst>
                  <a:ext uri="{FF2B5EF4-FFF2-40B4-BE49-F238E27FC236}">
                    <a16:creationId xmlns:a16="http://schemas.microsoft.com/office/drawing/2014/main" id="{F474FE54-8E8A-E67B-9C52-A46B3230F7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8718" y="2069252"/>
                <a:ext cx="300595" cy="276999"/>
              </a:xfrm>
              <a:prstGeom prst="rect">
                <a:avLst/>
              </a:prstGeom>
              <a:blipFill>
                <a:blip r:embed="rId6"/>
                <a:stretch>
                  <a:fillRect l="-18367" r="-6122" b="-1521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4" name="直接箭头连接符 173">
            <a:extLst>
              <a:ext uri="{FF2B5EF4-FFF2-40B4-BE49-F238E27FC236}">
                <a16:creationId xmlns:a16="http://schemas.microsoft.com/office/drawing/2014/main" id="{385EA1C3-E1A5-BF54-40AB-CE987B0B6325}"/>
              </a:ext>
            </a:extLst>
          </p:cNvPr>
          <p:cNvCxnSpPr>
            <a:cxnSpLocks/>
            <a:endCxn id="191" idx="2"/>
          </p:cNvCxnSpPr>
          <p:nvPr/>
        </p:nvCxnSpPr>
        <p:spPr>
          <a:xfrm>
            <a:off x="827141" y="2431032"/>
            <a:ext cx="1293904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9" name="矩形 188">
                <a:extLst>
                  <a:ext uri="{FF2B5EF4-FFF2-40B4-BE49-F238E27FC236}">
                    <a16:creationId xmlns:a16="http://schemas.microsoft.com/office/drawing/2014/main" id="{88996B72-8B4A-9B9B-B261-7BC0FB3C7EF8}"/>
                  </a:ext>
                </a:extLst>
              </p:cNvPr>
              <p:cNvSpPr/>
              <p:nvPr/>
            </p:nvSpPr>
            <p:spPr>
              <a:xfrm>
                <a:off x="2964761" y="2087568"/>
                <a:ext cx="627218" cy="664106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𝑀</m:t>
                          </m:r>
                        </m:den>
                      </m:f>
                    </m:oMath>
                  </m:oMathPara>
                </a14:m>
                <a:endParaRPr lang="zh-CN" altLang="en-US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89" name="矩形 188">
                <a:extLst>
                  <a:ext uri="{FF2B5EF4-FFF2-40B4-BE49-F238E27FC236}">
                    <a16:creationId xmlns:a16="http://schemas.microsoft.com/office/drawing/2014/main" id="{88996B72-8B4A-9B9B-B261-7BC0FB3C7E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4761" y="2087568"/>
                <a:ext cx="627218" cy="664106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 w="1905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90" name="组合 189">
            <a:extLst>
              <a:ext uri="{FF2B5EF4-FFF2-40B4-BE49-F238E27FC236}">
                <a16:creationId xmlns:a16="http://schemas.microsoft.com/office/drawing/2014/main" id="{6A9F690D-B8B7-8E11-252C-CBE73EE38549}"/>
              </a:ext>
            </a:extLst>
          </p:cNvPr>
          <p:cNvGrpSpPr/>
          <p:nvPr/>
        </p:nvGrpSpPr>
        <p:grpSpPr>
          <a:xfrm>
            <a:off x="2121045" y="2273501"/>
            <a:ext cx="314227" cy="315061"/>
            <a:chOff x="2909455" y="2169757"/>
            <a:chExt cx="314696" cy="314696"/>
          </a:xfrm>
        </p:grpSpPr>
        <p:sp>
          <p:nvSpPr>
            <p:cNvPr id="191" name="椭圆 190">
              <a:extLst>
                <a:ext uri="{FF2B5EF4-FFF2-40B4-BE49-F238E27FC236}">
                  <a16:creationId xmlns:a16="http://schemas.microsoft.com/office/drawing/2014/main" id="{93085672-2681-59A0-3C15-D69E6362E8CC}"/>
                </a:ext>
              </a:extLst>
            </p:cNvPr>
            <p:cNvSpPr/>
            <p:nvPr/>
          </p:nvSpPr>
          <p:spPr>
            <a:xfrm>
              <a:off x="2909455" y="2169757"/>
              <a:ext cx="314696" cy="314696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92" name="直接连接符 191">
              <a:extLst>
                <a:ext uri="{FF2B5EF4-FFF2-40B4-BE49-F238E27FC236}">
                  <a16:creationId xmlns:a16="http://schemas.microsoft.com/office/drawing/2014/main" id="{16AF38D5-EB56-1174-ACF9-049AE58BDE06}"/>
                </a:ext>
              </a:extLst>
            </p:cNvPr>
            <p:cNvCxnSpPr>
              <a:cxnSpLocks/>
              <a:stCxn id="191" idx="1"/>
              <a:endCxn id="191" idx="5"/>
            </p:cNvCxnSpPr>
            <p:nvPr/>
          </p:nvCxnSpPr>
          <p:spPr>
            <a:xfrm>
              <a:off x="2955541" y="2215843"/>
              <a:ext cx="222524" cy="22252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接连接符 192">
              <a:extLst>
                <a:ext uri="{FF2B5EF4-FFF2-40B4-BE49-F238E27FC236}">
                  <a16:creationId xmlns:a16="http://schemas.microsoft.com/office/drawing/2014/main" id="{69990196-D6FA-C9C2-D11C-2F31AD43732B}"/>
                </a:ext>
              </a:extLst>
            </p:cNvPr>
            <p:cNvCxnSpPr>
              <a:cxnSpLocks/>
              <a:stCxn id="191" idx="7"/>
              <a:endCxn id="191" idx="3"/>
            </p:cNvCxnSpPr>
            <p:nvPr/>
          </p:nvCxnSpPr>
          <p:spPr>
            <a:xfrm flipH="1">
              <a:off x="2955541" y="2215843"/>
              <a:ext cx="222524" cy="22252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5" name="直接箭头连接符 194">
            <a:extLst>
              <a:ext uri="{FF2B5EF4-FFF2-40B4-BE49-F238E27FC236}">
                <a16:creationId xmlns:a16="http://schemas.microsoft.com/office/drawing/2014/main" id="{0D92DB29-1C32-FD44-0A4D-A2FE4890E0C4}"/>
              </a:ext>
            </a:extLst>
          </p:cNvPr>
          <p:cNvCxnSpPr>
            <a:cxnSpLocks/>
            <a:stCxn id="204" idx="0"/>
            <a:endCxn id="191" idx="4"/>
          </p:cNvCxnSpPr>
          <p:nvPr/>
        </p:nvCxnSpPr>
        <p:spPr>
          <a:xfrm flipH="1" flipV="1">
            <a:off x="2278159" y="2588562"/>
            <a:ext cx="8876" cy="37543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0" name="组合 199">
            <a:extLst>
              <a:ext uri="{FF2B5EF4-FFF2-40B4-BE49-F238E27FC236}">
                <a16:creationId xmlns:a16="http://schemas.microsoft.com/office/drawing/2014/main" id="{CB8BC4BB-2716-5138-25DE-4E2AFC0788D5}"/>
              </a:ext>
            </a:extLst>
          </p:cNvPr>
          <p:cNvGrpSpPr/>
          <p:nvPr/>
        </p:nvGrpSpPr>
        <p:grpSpPr>
          <a:xfrm>
            <a:off x="2133744" y="3625342"/>
            <a:ext cx="314227" cy="315061"/>
            <a:chOff x="2909455" y="2169757"/>
            <a:chExt cx="314696" cy="314696"/>
          </a:xfrm>
        </p:grpSpPr>
        <p:sp>
          <p:nvSpPr>
            <p:cNvPr id="201" name="椭圆 200">
              <a:extLst>
                <a:ext uri="{FF2B5EF4-FFF2-40B4-BE49-F238E27FC236}">
                  <a16:creationId xmlns:a16="http://schemas.microsoft.com/office/drawing/2014/main" id="{AF64B799-664D-B58D-5B73-AB8CF61890B6}"/>
                </a:ext>
              </a:extLst>
            </p:cNvPr>
            <p:cNvSpPr/>
            <p:nvPr/>
          </p:nvSpPr>
          <p:spPr>
            <a:xfrm>
              <a:off x="2909455" y="2169757"/>
              <a:ext cx="314696" cy="314696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02" name="直接连接符 201">
              <a:extLst>
                <a:ext uri="{FF2B5EF4-FFF2-40B4-BE49-F238E27FC236}">
                  <a16:creationId xmlns:a16="http://schemas.microsoft.com/office/drawing/2014/main" id="{FAB8880B-2D2A-DF45-FE22-FE035A9F5B9F}"/>
                </a:ext>
              </a:extLst>
            </p:cNvPr>
            <p:cNvCxnSpPr>
              <a:cxnSpLocks/>
              <a:stCxn id="201" idx="1"/>
              <a:endCxn id="201" idx="5"/>
            </p:cNvCxnSpPr>
            <p:nvPr/>
          </p:nvCxnSpPr>
          <p:spPr>
            <a:xfrm>
              <a:off x="2955541" y="2215843"/>
              <a:ext cx="222524" cy="22252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接连接符 202">
              <a:extLst>
                <a:ext uri="{FF2B5EF4-FFF2-40B4-BE49-F238E27FC236}">
                  <a16:creationId xmlns:a16="http://schemas.microsoft.com/office/drawing/2014/main" id="{43503180-A1E8-E402-733F-E043876BA547}"/>
                </a:ext>
              </a:extLst>
            </p:cNvPr>
            <p:cNvCxnSpPr>
              <a:cxnSpLocks/>
              <a:stCxn id="201" idx="7"/>
              <a:endCxn id="201" idx="3"/>
            </p:cNvCxnSpPr>
            <p:nvPr/>
          </p:nvCxnSpPr>
          <p:spPr>
            <a:xfrm flipH="1">
              <a:off x="2955541" y="2215843"/>
              <a:ext cx="222524" cy="22252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4" name="矩形 203">
            <a:extLst>
              <a:ext uri="{FF2B5EF4-FFF2-40B4-BE49-F238E27FC236}">
                <a16:creationId xmlns:a16="http://schemas.microsoft.com/office/drawing/2014/main" id="{1BE5CB16-53D7-6D2E-880E-0FD4B3404C2A}"/>
              </a:ext>
            </a:extLst>
          </p:cNvPr>
          <p:cNvSpPr/>
          <p:nvPr/>
        </p:nvSpPr>
        <p:spPr>
          <a:xfrm>
            <a:off x="2062035" y="2963998"/>
            <a:ext cx="450000" cy="44880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endParaRPr lang="zh-CN" altLang="en-US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0" name="直接箭头连接符 209">
            <a:extLst>
              <a:ext uri="{FF2B5EF4-FFF2-40B4-BE49-F238E27FC236}">
                <a16:creationId xmlns:a16="http://schemas.microsoft.com/office/drawing/2014/main" id="{67280112-6F4A-002C-2320-70DED2FD0148}"/>
              </a:ext>
            </a:extLst>
          </p:cNvPr>
          <p:cNvCxnSpPr>
            <a:stCxn id="201" idx="0"/>
            <a:endCxn id="204" idx="2"/>
          </p:cNvCxnSpPr>
          <p:nvPr/>
        </p:nvCxnSpPr>
        <p:spPr>
          <a:xfrm flipH="1" flipV="1">
            <a:off x="2287035" y="3412801"/>
            <a:ext cx="3823" cy="21254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连接符: 肘形 211">
            <a:extLst>
              <a:ext uri="{FF2B5EF4-FFF2-40B4-BE49-F238E27FC236}">
                <a16:creationId xmlns:a16="http://schemas.microsoft.com/office/drawing/2014/main" id="{BA28683B-9C12-525F-B9A5-D5C6092F1039}"/>
              </a:ext>
            </a:extLst>
          </p:cNvPr>
          <p:cNvCxnSpPr>
            <a:cxnSpLocks/>
            <a:endCxn id="201" idx="6"/>
          </p:cNvCxnSpPr>
          <p:nvPr/>
        </p:nvCxnSpPr>
        <p:spPr>
          <a:xfrm rot="10800000" flipV="1">
            <a:off x="2447971" y="2440053"/>
            <a:ext cx="6698008" cy="1342819"/>
          </a:xfrm>
          <a:prstGeom prst="bentConnector3">
            <a:avLst>
              <a:gd name="adj1" fmla="val -13203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8" name="文本框 217">
                <a:extLst>
                  <a:ext uri="{FF2B5EF4-FFF2-40B4-BE49-F238E27FC236}">
                    <a16:creationId xmlns:a16="http://schemas.microsoft.com/office/drawing/2014/main" id="{5DFB43B3-3191-9041-6260-33A32DC3A9C7}"/>
                  </a:ext>
                </a:extLst>
              </p:cNvPr>
              <p:cNvSpPr txBox="1"/>
              <p:nvPr/>
            </p:nvSpPr>
            <p:spPr>
              <a:xfrm>
                <a:off x="1958180" y="2588562"/>
                <a:ext cx="23564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18" name="文本框 217">
                <a:extLst>
                  <a:ext uri="{FF2B5EF4-FFF2-40B4-BE49-F238E27FC236}">
                    <a16:creationId xmlns:a16="http://schemas.microsoft.com/office/drawing/2014/main" id="{5DFB43B3-3191-9041-6260-33A32DC3A9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8180" y="2588562"/>
                <a:ext cx="235641" cy="276999"/>
              </a:xfrm>
              <a:prstGeom prst="rect">
                <a:avLst/>
              </a:prstGeom>
              <a:blipFill>
                <a:blip r:embed="rId8"/>
                <a:stretch>
                  <a:fillRect l="-2564" r="-256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2" name="直接箭头连接符 221">
            <a:extLst>
              <a:ext uri="{FF2B5EF4-FFF2-40B4-BE49-F238E27FC236}">
                <a16:creationId xmlns:a16="http://schemas.microsoft.com/office/drawing/2014/main" id="{223ADDC0-22FE-6164-1F9C-FE2803B0B34E}"/>
              </a:ext>
            </a:extLst>
          </p:cNvPr>
          <p:cNvCxnSpPr>
            <a:stCxn id="191" idx="6"/>
            <a:endCxn id="189" idx="1"/>
          </p:cNvCxnSpPr>
          <p:nvPr/>
        </p:nvCxnSpPr>
        <p:spPr>
          <a:xfrm flipV="1">
            <a:off x="2435272" y="2419621"/>
            <a:ext cx="529489" cy="1141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5" name="组合 224">
            <a:extLst>
              <a:ext uri="{FF2B5EF4-FFF2-40B4-BE49-F238E27FC236}">
                <a16:creationId xmlns:a16="http://schemas.microsoft.com/office/drawing/2014/main" id="{E0E359B3-9DBB-6557-B3FF-D2BED1F676E5}"/>
              </a:ext>
            </a:extLst>
          </p:cNvPr>
          <p:cNvGrpSpPr/>
          <p:nvPr/>
        </p:nvGrpSpPr>
        <p:grpSpPr>
          <a:xfrm>
            <a:off x="3961399" y="2255589"/>
            <a:ext cx="314227" cy="315061"/>
            <a:chOff x="2909455" y="2169757"/>
            <a:chExt cx="314696" cy="314696"/>
          </a:xfrm>
        </p:grpSpPr>
        <p:sp>
          <p:nvSpPr>
            <p:cNvPr id="226" name="椭圆 225">
              <a:extLst>
                <a:ext uri="{FF2B5EF4-FFF2-40B4-BE49-F238E27FC236}">
                  <a16:creationId xmlns:a16="http://schemas.microsoft.com/office/drawing/2014/main" id="{04E94689-0CF9-3FC7-211F-9785B02E5393}"/>
                </a:ext>
              </a:extLst>
            </p:cNvPr>
            <p:cNvSpPr/>
            <p:nvPr/>
          </p:nvSpPr>
          <p:spPr>
            <a:xfrm>
              <a:off x="2909455" y="2169757"/>
              <a:ext cx="314696" cy="314696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27" name="直接连接符 226">
              <a:extLst>
                <a:ext uri="{FF2B5EF4-FFF2-40B4-BE49-F238E27FC236}">
                  <a16:creationId xmlns:a16="http://schemas.microsoft.com/office/drawing/2014/main" id="{2102AD50-01E5-42ED-505D-2CC8C4B4275A}"/>
                </a:ext>
              </a:extLst>
            </p:cNvPr>
            <p:cNvCxnSpPr>
              <a:cxnSpLocks/>
              <a:stCxn id="226" idx="1"/>
              <a:endCxn id="226" idx="5"/>
            </p:cNvCxnSpPr>
            <p:nvPr/>
          </p:nvCxnSpPr>
          <p:spPr>
            <a:xfrm>
              <a:off x="2955541" y="2215843"/>
              <a:ext cx="222524" cy="22252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直接连接符 227">
              <a:extLst>
                <a:ext uri="{FF2B5EF4-FFF2-40B4-BE49-F238E27FC236}">
                  <a16:creationId xmlns:a16="http://schemas.microsoft.com/office/drawing/2014/main" id="{C56CCDED-4C58-C981-970E-D41C63C7CF09}"/>
                </a:ext>
              </a:extLst>
            </p:cNvPr>
            <p:cNvCxnSpPr>
              <a:cxnSpLocks/>
              <a:stCxn id="226" idx="7"/>
              <a:endCxn id="226" idx="3"/>
            </p:cNvCxnSpPr>
            <p:nvPr/>
          </p:nvCxnSpPr>
          <p:spPr>
            <a:xfrm flipH="1">
              <a:off x="2955541" y="2215843"/>
              <a:ext cx="222524" cy="22252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0" name="直接箭头连接符 229">
            <a:extLst>
              <a:ext uri="{FF2B5EF4-FFF2-40B4-BE49-F238E27FC236}">
                <a16:creationId xmlns:a16="http://schemas.microsoft.com/office/drawing/2014/main" id="{36328E70-56F9-45F9-0BE9-8C59F40FA591}"/>
              </a:ext>
            </a:extLst>
          </p:cNvPr>
          <p:cNvCxnSpPr>
            <a:stCxn id="189" idx="3"/>
            <a:endCxn id="226" idx="2"/>
          </p:cNvCxnSpPr>
          <p:nvPr/>
        </p:nvCxnSpPr>
        <p:spPr>
          <a:xfrm flipV="1">
            <a:off x="3591979" y="2413120"/>
            <a:ext cx="369420" cy="650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1" name="文本框 230">
                <a:extLst>
                  <a:ext uri="{FF2B5EF4-FFF2-40B4-BE49-F238E27FC236}">
                    <a16:creationId xmlns:a16="http://schemas.microsoft.com/office/drawing/2014/main" id="{71896CB0-06E1-F5E5-EF54-2F31C84B9393}"/>
                  </a:ext>
                </a:extLst>
              </p:cNvPr>
              <p:cNvSpPr txBox="1"/>
              <p:nvPr/>
            </p:nvSpPr>
            <p:spPr>
              <a:xfrm>
                <a:off x="3723467" y="2394523"/>
                <a:ext cx="23564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31" name="文本框 230">
                <a:extLst>
                  <a:ext uri="{FF2B5EF4-FFF2-40B4-BE49-F238E27FC236}">
                    <a16:creationId xmlns:a16="http://schemas.microsoft.com/office/drawing/2014/main" id="{71896CB0-06E1-F5E5-EF54-2F31C84B93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23467" y="2394523"/>
                <a:ext cx="235641" cy="276999"/>
              </a:xfrm>
              <a:prstGeom prst="rect">
                <a:avLst/>
              </a:prstGeom>
              <a:blipFill>
                <a:blip r:embed="rId4"/>
                <a:stretch>
                  <a:fillRect l="-5263" r="-263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2" name="文本框 231">
                <a:extLst>
                  <a:ext uri="{FF2B5EF4-FFF2-40B4-BE49-F238E27FC236}">
                    <a16:creationId xmlns:a16="http://schemas.microsoft.com/office/drawing/2014/main" id="{7708E8DD-E08B-AF90-65D1-FC2683C3BD4A}"/>
                  </a:ext>
                </a:extLst>
              </p:cNvPr>
              <p:cNvSpPr txBox="1"/>
              <p:nvPr/>
            </p:nvSpPr>
            <p:spPr>
              <a:xfrm>
                <a:off x="4174655" y="1798677"/>
                <a:ext cx="30598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̈"/>
                              <m:ctrlPr>
                                <a:rPr lang="en-US" altLang="zh-CN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b="0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US" altLang="zh-CN" b="0" i="1" dirty="0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32" name="文本框 231">
                <a:extLst>
                  <a:ext uri="{FF2B5EF4-FFF2-40B4-BE49-F238E27FC236}">
                    <a16:creationId xmlns:a16="http://schemas.microsoft.com/office/drawing/2014/main" id="{7708E8DD-E08B-AF90-65D1-FC2683C3BD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4655" y="1798677"/>
                <a:ext cx="305981" cy="276999"/>
              </a:xfrm>
              <a:prstGeom prst="rect">
                <a:avLst/>
              </a:prstGeom>
              <a:blipFill>
                <a:blip r:embed="rId9"/>
                <a:stretch>
                  <a:fillRect l="-10000" t="-2222" r="-56000" b="-1777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4" name="直接箭头连接符 233">
            <a:extLst>
              <a:ext uri="{FF2B5EF4-FFF2-40B4-BE49-F238E27FC236}">
                <a16:creationId xmlns:a16="http://schemas.microsoft.com/office/drawing/2014/main" id="{C354F79C-F5D2-EF45-840A-29B64DE03D1C}"/>
              </a:ext>
            </a:extLst>
          </p:cNvPr>
          <p:cNvCxnSpPr>
            <a:cxnSpLocks/>
            <a:endCxn id="226" idx="0"/>
          </p:cNvCxnSpPr>
          <p:nvPr/>
        </p:nvCxnSpPr>
        <p:spPr>
          <a:xfrm>
            <a:off x="4118513" y="1702013"/>
            <a:ext cx="0" cy="5535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5" name="矩形 234">
                <a:extLst>
                  <a:ext uri="{FF2B5EF4-FFF2-40B4-BE49-F238E27FC236}">
                    <a16:creationId xmlns:a16="http://schemas.microsoft.com/office/drawing/2014/main" id="{C9DF5B8F-3BA7-A423-92E6-C995C6664F06}"/>
                  </a:ext>
                </a:extLst>
              </p:cNvPr>
              <p:cNvSpPr/>
              <p:nvPr/>
            </p:nvSpPr>
            <p:spPr>
              <a:xfrm>
                <a:off x="4547913" y="2076312"/>
                <a:ext cx="510793" cy="664106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𝑠</m:t>
                          </m:r>
                        </m:den>
                      </m:f>
                    </m:oMath>
                  </m:oMathPara>
                </a14:m>
                <a:endParaRPr lang="zh-CN" altLang="en-US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35" name="矩形 234">
                <a:extLst>
                  <a:ext uri="{FF2B5EF4-FFF2-40B4-BE49-F238E27FC236}">
                    <a16:creationId xmlns:a16="http://schemas.microsoft.com/office/drawing/2014/main" id="{C9DF5B8F-3BA7-A423-92E6-C995C6664F0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7913" y="2076312"/>
                <a:ext cx="510793" cy="664106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 w="1905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9" name="直接箭头连接符 238">
            <a:extLst>
              <a:ext uri="{FF2B5EF4-FFF2-40B4-BE49-F238E27FC236}">
                <a16:creationId xmlns:a16="http://schemas.microsoft.com/office/drawing/2014/main" id="{45E751F8-F10D-74B1-7BAB-BE90A29C05E9}"/>
              </a:ext>
            </a:extLst>
          </p:cNvPr>
          <p:cNvCxnSpPr>
            <a:cxnSpLocks/>
            <a:endCxn id="191" idx="0"/>
          </p:cNvCxnSpPr>
          <p:nvPr/>
        </p:nvCxnSpPr>
        <p:spPr>
          <a:xfrm>
            <a:off x="2278159" y="1662185"/>
            <a:ext cx="0" cy="61131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41" name="文本框 240">
                <a:extLst>
                  <a:ext uri="{FF2B5EF4-FFF2-40B4-BE49-F238E27FC236}">
                    <a16:creationId xmlns:a16="http://schemas.microsoft.com/office/drawing/2014/main" id="{4544AE37-0C8A-5467-E262-A77F893ABFBA}"/>
                  </a:ext>
                </a:extLst>
              </p:cNvPr>
              <p:cNvSpPr txBox="1"/>
              <p:nvPr/>
            </p:nvSpPr>
            <p:spPr>
              <a:xfrm>
                <a:off x="2346256" y="1681015"/>
                <a:ext cx="45685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dirty="0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altLang="zh-CN" b="0" i="1" dirty="0" smtClean="0">
                              <a:latin typeface="Cambria Math" panose="02040503050406030204" pitchFamily="18" charset="0"/>
                            </a:rPr>
                            <m:t>𝑒𝑥𝑡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41" name="文本框 240">
                <a:extLst>
                  <a:ext uri="{FF2B5EF4-FFF2-40B4-BE49-F238E27FC236}">
                    <a16:creationId xmlns:a16="http://schemas.microsoft.com/office/drawing/2014/main" id="{4544AE37-0C8A-5467-E262-A77F893ABF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6256" y="1681015"/>
                <a:ext cx="456856" cy="276999"/>
              </a:xfrm>
              <a:prstGeom prst="rect">
                <a:avLst/>
              </a:prstGeom>
              <a:blipFill>
                <a:blip r:embed="rId11"/>
                <a:stretch>
                  <a:fillRect l="-12000" r="-2667" b="-1555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2" name="文本框 241">
                <a:extLst>
                  <a:ext uri="{FF2B5EF4-FFF2-40B4-BE49-F238E27FC236}">
                    <a16:creationId xmlns:a16="http://schemas.microsoft.com/office/drawing/2014/main" id="{34A8655D-14B1-A720-0EA3-EB4ADD77C48F}"/>
                  </a:ext>
                </a:extLst>
              </p:cNvPr>
              <p:cNvSpPr txBox="1"/>
              <p:nvPr/>
            </p:nvSpPr>
            <p:spPr>
              <a:xfrm>
                <a:off x="2374901" y="1949069"/>
                <a:ext cx="23564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42" name="文本框 241">
                <a:extLst>
                  <a:ext uri="{FF2B5EF4-FFF2-40B4-BE49-F238E27FC236}">
                    <a16:creationId xmlns:a16="http://schemas.microsoft.com/office/drawing/2014/main" id="{34A8655D-14B1-A720-0EA3-EB4ADD77C4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4901" y="1949069"/>
                <a:ext cx="235641" cy="276999"/>
              </a:xfrm>
              <a:prstGeom prst="rect">
                <a:avLst/>
              </a:prstGeom>
              <a:blipFill>
                <a:blip r:embed="rId12"/>
                <a:stretch>
                  <a:fillRect l="-21053" r="-18421" b="-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3" name="文本框 242">
                <a:extLst>
                  <a:ext uri="{FF2B5EF4-FFF2-40B4-BE49-F238E27FC236}">
                    <a16:creationId xmlns:a16="http://schemas.microsoft.com/office/drawing/2014/main" id="{2D5C9DEE-EA95-9E31-E1A2-1B733DD36D78}"/>
                  </a:ext>
                </a:extLst>
              </p:cNvPr>
              <p:cNvSpPr txBox="1"/>
              <p:nvPr/>
            </p:nvSpPr>
            <p:spPr>
              <a:xfrm>
                <a:off x="1827358" y="2174061"/>
                <a:ext cx="23564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43" name="文本框 242">
                <a:extLst>
                  <a:ext uri="{FF2B5EF4-FFF2-40B4-BE49-F238E27FC236}">
                    <a16:creationId xmlns:a16="http://schemas.microsoft.com/office/drawing/2014/main" id="{2D5C9DEE-EA95-9E31-E1A2-1B733DD36D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7358" y="2174061"/>
                <a:ext cx="235641" cy="276999"/>
              </a:xfrm>
              <a:prstGeom prst="rect">
                <a:avLst/>
              </a:prstGeom>
              <a:blipFill>
                <a:blip r:embed="rId4"/>
                <a:stretch>
                  <a:fillRect l="-5263" r="-263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0" name="文本框 249">
                <a:extLst>
                  <a:ext uri="{FF2B5EF4-FFF2-40B4-BE49-F238E27FC236}">
                    <a16:creationId xmlns:a16="http://schemas.microsoft.com/office/drawing/2014/main" id="{941EAAB2-2EF7-ABED-26E4-7731C2EF83AD}"/>
                  </a:ext>
                </a:extLst>
              </p:cNvPr>
              <p:cNvSpPr txBox="1"/>
              <p:nvPr/>
            </p:nvSpPr>
            <p:spPr>
              <a:xfrm>
                <a:off x="3870231" y="1954314"/>
                <a:ext cx="23564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50" name="文本框 249">
                <a:extLst>
                  <a:ext uri="{FF2B5EF4-FFF2-40B4-BE49-F238E27FC236}">
                    <a16:creationId xmlns:a16="http://schemas.microsoft.com/office/drawing/2014/main" id="{941EAAB2-2EF7-ABED-26E4-7731C2EF83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70231" y="1954314"/>
                <a:ext cx="235641" cy="276999"/>
              </a:xfrm>
              <a:prstGeom prst="rect">
                <a:avLst/>
              </a:prstGeom>
              <a:blipFill>
                <a:blip r:embed="rId13"/>
                <a:stretch>
                  <a:fillRect l="-20513" r="-15385" b="-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2" name="直接箭头连接符 251">
            <a:extLst>
              <a:ext uri="{FF2B5EF4-FFF2-40B4-BE49-F238E27FC236}">
                <a16:creationId xmlns:a16="http://schemas.microsoft.com/office/drawing/2014/main" id="{8C154E03-7481-06ED-7D56-6FD5432CEB72}"/>
              </a:ext>
            </a:extLst>
          </p:cNvPr>
          <p:cNvCxnSpPr>
            <a:stCxn id="226" idx="6"/>
            <a:endCxn id="235" idx="1"/>
          </p:cNvCxnSpPr>
          <p:nvPr/>
        </p:nvCxnSpPr>
        <p:spPr>
          <a:xfrm flipV="1">
            <a:off x="4275626" y="2408365"/>
            <a:ext cx="272287" cy="475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4" name="直接箭头连接符 253">
            <a:extLst>
              <a:ext uri="{FF2B5EF4-FFF2-40B4-BE49-F238E27FC236}">
                <a16:creationId xmlns:a16="http://schemas.microsoft.com/office/drawing/2014/main" id="{6EB88BA1-6FD5-58DE-D9BB-AD0EEE6E8C73}"/>
              </a:ext>
            </a:extLst>
          </p:cNvPr>
          <p:cNvCxnSpPr>
            <a:stCxn id="235" idx="3"/>
            <a:endCxn id="62" idx="2"/>
          </p:cNvCxnSpPr>
          <p:nvPr/>
        </p:nvCxnSpPr>
        <p:spPr>
          <a:xfrm>
            <a:off x="5058706" y="2408365"/>
            <a:ext cx="468501" cy="475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1" name="文本框 260">
                <a:extLst>
                  <a:ext uri="{FF2B5EF4-FFF2-40B4-BE49-F238E27FC236}">
                    <a16:creationId xmlns:a16="http://schemas.microsoft.com/office/drawing/2014/main" id="{63B44CFE-BA3D-D307-D885-DF294B38FDE4}"/>
                  </a:ext>
                </a:extLst>
              </p:cNvPr>
              <p:cNvSpPr txBox="1"/>
              <p:nvPr/>
            </p:nvSpPr>
            <p:spPr>
              <a:xfrm>
                <a:off x="3792007" y="4131208"/>
                <a:ext cx="37846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𝑀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̈"/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̈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𝐷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̇"/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̇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𝑒𝑥𝑡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61" name="文本框 260">
                <a:extLst>
                  <a:ext uri="{FF2B5EF4-FFF2-40B4-BE49-F238E27FC236}">
                    <a16:creationId xmlns:a16="http://schemas.microsoft.com/office/drawing/2014/main" id="{63B44CFE-BA3D-D307-D885-DF294B38FD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92007" y="4131208"/>
                <a:ext cx="3784626" cy="369332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1788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DD576A15-8344-13BC-076B-2F026FFCB560}"/>
              </a:ext>
            </a:extLst>
          </p:cNvPr>
          <p:cNvSpPr txBox="1"/>
          <p:nvPr/>
        </p:nvSpPr>
        <p:spPr>
          <a:xfrm>
            <a:off x="504093" y="953908"/>
            <a:ext cx="10539046" cy="253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MotorControl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根据电脑的操作系统和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版本（支持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3.8-3.11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版本）将</a:t>
            </a:r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MotorControl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文件夹中对应的</a:t>
            </a:r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pyd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/so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文件（或者全部取出）放置在与</a:t>
            </a:r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example.py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的同级目录下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运行</a:t>
            </a:r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example.py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，摆臂会以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1rad/s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的速度匀速转动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异常捕获部分（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try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except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finally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）请勿修改，在运行过程中通过</a:t>
            </a:r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ctrl+c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退出控制</a:t>
            </a:r>
            <a:endParaRPr lang="en-US" altLang="zh-CN" b="0" i="0" u="none" strike="noStrike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b="0" i="0" u="none" strike="noStrike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详细的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API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接口在</a:t>
            </a:r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MotorControl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API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接口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.docx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中给出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51A953F-1192-4B41-8834-0F0BF3F0E404}"/>
              </a:ext>
            </a:extLst>
          </p:cNvPr>
          <p:cNvSpPr txBox="1"/>
          <p:nvPr/>
        </p:nvSpPr>
        <p:spPr>
          <a:xfrm>
            <a:off x="502805" y="132609"/>
            <a:ext cx="10263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0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Demo</a:t>
            </a:r>
            <a:r>
              <a:rPr lang="zh-CN" altLang="en-US" sz="40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程序说明</a:t>
            </a:r>
          </a:p>
        </p:txBody>
      </p:sp>
    </p:spTree>
    <p:extLst>
      <p:ext uri="{BB962C8B-B14F-4D97-AF65-F5344CB8AC3E}">
        <p14:creationId xmlns:p14="http://schemas.microsoft.com/office/powerpoint/2010/main" val="1079729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465</Words>
  <Application>Microsoft Office PowerPoint</Application>
  <PresentationFormat>宽屏</PresentationFormat>
  <Paragraphs>52</Paragraphs>
  <Slides>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等线</vt:lpstr>
      <vt:lpstr>等线 Light</vt:lpstr>
      <vt:lpstr>微软雅黑</vt:lpstr>
      <vt:lpstr>微软雅黑</vt:lpstr>
      <vt:lpstr>Arial</vt:lpstr>
      <vt:lpstr>Cambria Math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石金泽</dc:creator>
  <cp:lastModifiedBy>田娅斌</cp:lastModifiedBy>
  <cp:revision>23</cp:revision>
  <dcterms:created xsi:type="dcterms:W3CDTF">2022-10-31T00:28:54Z</dcterms:created>
  <dcterms:modified xsi:type="dcterms:W3CDTF">2024-10-28T05:16:27Z</dcterms:modified>
</cp:coreProperties>
</file>

<file path=docProps/thumbnail.jpeg>
</file>